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3" d="100"/>
          <a:sy n="43" d="100"/>
        </p:scale>
        <p:origin x="-6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E16EA496-8370-45B3-A3C3-E1B02E7B2608}" type="datetimeFigureOut">
              <a:rPr lang="es-CO" smtClean="0">
                <a:solidFill>
                  <a:prstClr val="black">
                    <a:tint val="75000"/>
                  </a:prstClr>
                </a:solidFill>
              </a:rPr>
              <a:pPr/>
              <a:t>26/08/2012</a:t>
            </a:fld>
            <a:endParaRPr lang="es-CO"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CO"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ED92F352-B590-4122-BFA9-E758099FC00E}" type="slidenum">
              <a:rPr lang="es-CO" smtClean="0">
                <a:solidFill>
                  <a:prstClr val="black">
                    <a:tint val="75000"/>
                  </a:prstClr>
                </a:solidFill>
              </a:rPr>
              <a:pPr/>
              <a:t>‹Nº›</a:t>
            </a:fld>
            <a:endParaRPr lang="es-CO" dirty="0">
              <a:solidFill>
                <a:prstClr val="black">
                  <a:tint val="75000"/>
                </a:prstClr>
              </a:solidFill>
            </a:endParaRPr>
          </a:p>
        </p:txBody>
      </p:sp>
    </p:spTree>
    <p:extLst>
      <p:ext uri="{BB962C8B-B14F-4D97-AF65-F5344CB8AC3E}">
        <p14:creationId xmlns:p14="http://schemas.microsoft.com/office/powerpoint/2010/main" val="727269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E16EA496-8370-45B3-A3C3-E1B02E7B2608}" type="datetimeFigureOut">
              <a:rPr lang="es-CO" smtClean="0">
                <a:solidFill>
                  <a:prstClr val="black">
                    <a:tint val="75000"/>
                  </a:prstClr>
                </a:solidFill>
              </a:rPr>
              <a:pPr/>
              <a:t>26/08/2012</a:t>
            </a:fld>
            <a:endParaRPr lang="es-CO"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CO"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ED92F352-B590-4122-BFA9-E758099FC00E}" type="slidenum">
              <a:rPr lang="es-CO" smtClean="0">
                <a:solidFill>
                  <a:prstClr val="black">
                    <a:tint val="75000"/>
                  </a:prstClr>
                </a:solidFill>
              </a:rPr>
              <a:pPr/>
              <a:t>‹Nº›</a:t>
            </a:fld>
            <a:endParaRPr lang="es-CO" dirty="0">
              <a:solidFill>
                <a:prstClr val="black">
                  <a:tint val="75000"/>
                </a:prstClr>
              </a:solidFill>
            </a:endParaRPr>
          </a:p>
        </p:txBody>
      </p:sp>
    </p:spTree>
    <p:extLst>
      <p:ext uri="{BB962C8B-B14F-4D97-AF65-F5344CB8AC3E}">
        <p14:creationId xmlns:p14="http://schemas.microsoft.com/office/powerpoint/2010/main" val="30248793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16EA496-8370-45B3-A3C3-E1B02E7B2608}" type="datetimeFigureOut">
              <a:rPr lang="es-CO" smtClean="0">
                <a:solidFill>
                  <a:prstClr val="black">
                    <a:tint val="75000"/>
                  </a:prstClr>
                </a:solidFill>
              </a:rPr>
              <a:pPr/>
              <a:t>26/08/2012</a:t>
            </a:fld>
            <a:endParaRPr lang="es-CO"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CO"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ED92F352-B590-4122-BFA9-E758099FC00E}" type="slidenum">
              <a:rPr lang="es-CO" smtClean="0">
                <a:solidFill>
                  <a:prstClr val="black">
                    <a:tint val="75000"/>
                  </a:prstClr>
                </a:solidFill>
              </a:rPr>
              <a:pPr/>
              <a:t>‹Nº›</a:t>
            </a:fld>
            <a:endParaRPr lang="es-CO" dirty="0">
              <a:solidFill>
                <a:prstClr val="black">
                  <a:tint val="75000"/>
                </a:prstClr>
              </a:solidFill>
            </a:endParaRPr>
          </a:p>
        </p:txBody>
      </p:sp>
    </p:spTree>
    <p:extLst>
      <p:ext uri="{BB962C8B-B14F-4D97-AF65-F5344CB8AC3E}">
        <p14:creationId xmlns:p14="http://schemas.microsoft.com/office/powerpoint/2010/main" val="18286927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E16EA496-8370-45B3-A3C3-E1B02E7B2608}" type="datetimeFigureOut">
              <a:rPr lang="es-CO" smtClean="0">
                <a:solidFill>
                  <a:prstClr val="black">
                    <a:tint val="75000"/>
                  </a:prstClr>
                </a:solidFill>
              </a:rPr>
              <a:pPr/>
              <a:t>26/08/2012</a:t>
            </a:fld>
            <a:endParaRPr lang="es-CO"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CO"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ED92F352-B590-4122-BFA9-E758099FC00E}" type="slidenum">
              <a:rPr lang="es-CO" smtClean="0">
                <a:solidFill>
                  <a:prstClr val="black">
                    <a:tint val="75000"/>
                  </a:prstClr>
                </a:solidFill>
              </a:rPr>
              <a:pPr/>
              <a:t>‹Nº›</a:t>
            </a:fld>
            <a:endParaRPr lang="es-CO" dirty="0">
              <a:solidFill>
                <a:prstClr val="black">
                  <a:tint val="75000"/>
                </a:prstClr>
              </a:solidFill>
            </a:endParaRPr>
          </a:p>
        </p:txBody>
      </p:sp>
    </p:spTree>
    <p:extLst>
      <p:ext uri="{BB962C8B-B14F-4D97-AF65-F5344CB8AC3E}">
        <p14:creationId xmlns:p14="http://schemas.microsoft.com/office/powerpoint/2010/main" val="4254860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E16EA496-8370-45B3-A3C3-E1B02E7B2608}" type="datetimeFigureOut">
              <a:rPr lang="es-CO" smtClean="0">
                <a:solidFill>
                  <a:prstClr val="black">
                    <a:tint val="75000"/>
                  </a:prstClr>
                </a:solidFill>
              </a:rPr>
              <a:pPr/>
              <a:t>26/08/2012</a:t>
            </a:fld>
            <a:endParaRPr lang="es-CO"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CO"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ED92F352-B590-4122-BFA9-E758099FC00E}" type="slidenum">
              <a:rPr lang="es-CO" smtClean="0">
                <a:solidFill>
                  <a:prstClr val="black">
                    <a:tint val="75000"/>
                  </a:prstClr>
                </a:solidFill>
              </a:rPr>
              <a:pPr/>
              <a:t>‹Nº›</a:t>
            </a:fld>
            <a:endParaRPr lang="es-CO" dirty="0">
              <a:solidFill>
                <a:prstClr val="black">
                  <a:tint val="75000"/>
                </a:prstClr>
              </a:solidFill>
            </a:endParaRPr>
          </a:p>
        </p:txBody>
      </p:sp>
    </p:spTree>
    <p:extLst>
      <p:ext uri="{BB962C8B-B14F-4D97-AF65-F5344CB8AC3E}">
        <p14:creationId xmlns:p14="http://schemas.microsoft.com/office/powerpoint/2010/main" val="20396914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E16EA496-8370-45B3-A3C3-E1B02E7B2608}" type="datetimeFigureOut">
              <a:rPr lang="es-CO" smtClean="0">
                <a:solidFill>
                  <a:prstClr val="black">
                    <a:tint val="75000"/>
                  </a:prstClr>
                </a:solidFill>
              </a:rPr>
              <a:pPr/>
              <a:t>26/08/2012</a:t>
            </a:fld>
            <a:endParaRPr lang="es-CO"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CO"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ED92F352-B590-4122-BFA9-E758099FC00E}" type="slidenum">
              <a:rPr lang="es-CO" smtClean="0">
                <a:solidFill>
                  <a:prstClr val="black">
                    <a:tint val="75000"/>
                  </a:prstClr>
                </a:solidFill>
              </a:rPr>
              <a:pPr/>
              <a:t>‹Nº›</a:t>
            </a:fld>
            <a:endParaRPr lang="es-CO" dirty="0">
              <a:solidFill>
                <a:prstClr val="black">
                  <a:tint val="75000"/>
                </a:prstClr>
              </a:solidFill>
            </a:endParaRPr>
          </a:p>
        </p:txBody>
      </p:sp>
    </p:spTree>
    <p:extLst>
      <p:ext uri="{BB962C8B-B14F-4D97-AF65-F5344CB8AC3E}">
        <p14:creationId xmlns:p14="http://schemas.microsoft.com/office/powerpoint/2010/main" val="33671688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16EA496-8370-45B3-A3C3-E1B02E7B2608}" type="datetimeFigureOut">
              <a:rPr lang="es-CO" smtClean="0">
                <a:solidFill>
                  <a:prstClr val="black">
                    <a:tint val="75000"/>
                  </a:prstClr>
                </a:solidFill>
              </a:rPr>
              <a:pPr/>
              <a:t>26/08/2012</a:t>
            </a:fld>
            <a:endParaRPr lang="es-CO"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CO"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ED92F352-B590-4122-BFA9-E758099FC00E}" type="slidenum">
              <a:rPr lang="es-CO" smtClean="0">
                <a:solidFill>
                  <a:prstClr val="black">
                    <a:tint val="75000"/>
                  </a:prstClr>
                </a:solidFill>
              </a:rPr>
              <a:pPr/>
              <a:t>‹Nº›</a:t>
            </a:fld>
            <a:endParaRPr lang="es-CO" dirty="0">
              <a:solidFill>
                <a:prstClr val="black">
                  <a:tint val="75000"/>
                </a:prstClr>
              </a:solidFill>
            </a:endParaRPr>
          </a:p>
        </p:txBody>
      </p:sp>
    </p:spTree>
    <p:extLst>
      <p:ext uri="{BB962C8B-B14F-4D97-AF65-F5344CB8AC3E}">
        <p14:creationId xmlns:p14="http://schemas.microsoft.com/office/powerpoint/2010/main" val="6604578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16EA496-8370-45B3-A3C3-E1B02E7B2608}" type="datetimeFigureOut">
              <a:rPr lang="es-CO" smtClean="0">
                <a:solidFill>
                  <a:prstClr val="black">
                    <a:tint val="75000"/>
                  </a:prstClr>
                </a:solidFill>
              </a:rPr>
              <a:pPr/>
              <a:t>26/08/2012</a:t>
            </a:fld>
            <a:endParaRPr lang="es-CO"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CO"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ED92F352-B590-4122-BFA9-E758099FC00E}" type="slidenum">
              <a:rPr lang="es-CO" smtClean="0">
                <a:solidFill>
                  <a:prstClr val="black">
                    <a:tint val="75000"/>
                  </a:prstClr>
                </a:solidFill>
              </a:rPr>
              <a:pPr/>
              <a:t>‹Nº›</a:t>
            </a:fld>
            <a:endParaRPr lang="es-CO" dirty="0">
              <a:solidFill>
                <a:prstClr val="black">
                  <a:tint val="75000"/>
                </a:prstClr>
              </a:solidFill>
            </a:endParaRPr>
          </a:p>
        </p:txBody>
      </p:sp>
    </p:spTree>
    <p:extLst>
      <p:ext uri="{BB962C8B-B14F-4D97-AF65-F5344CB8AC3E}">
        <p14:creationId xmlns:p14="http://schemas.microsoft.com/office/powerpoint/2010/main" val="5399389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16EA496-8370-45B3-A3C3-E1B02E7B2608}" type="datetimeFigureOut">
              <a:rPr lang="es-CO" smtClean="0">
                <a:solidFill>
                  <a:prstClr val="black">
                    <a:tint val="75000"/>
                  </a:prstClr>
                </a:solidFill>
              </a:rPr>
              <a:pPr/>
              <a:t>26/08/2012</a:t>
            </a:fld>
            <a:endParaRPr lang="es-CO"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CO"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ED92F352-B590-4122-BFA9-E758099FC00E}" type="slidenum">
              <a:rPr lang="es-CO" smtClean="0">
                <a:solidFill>
                  <a:prstClr val="black">
                    <a:tint val="75000"/>
                  </a:prstClr>
                </a:solidFill>
              </a:rPr>
              <a:pPr/>
              <a:t>‹Nº›</a:t>
            </a:fld>
            <a:endParaRPr lang="es-CO" dirty="0">
              <a:solidFill>
                <a:prstClr val="black">
                  <a:tint val="75000"/>
                </a:prstClr>
              </a:solidFill>
            </a:endParaRPr>
          </a:p>
        </p:txBody>
      </p:sp>
    </p:spTree>
    <p:extLst>
      <p:ext uri="{BB962C8B-B14F-4D97-AF65-F5344CB8AC3E}">
        <p14:creationId xmlns:p14="http://schemas.microsoft.com/office/powerpoint/2010/main" val="37472526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E16EA496-8370-45B3-A3C3-E1B02E7B2608}" type="datetimeFigureOut">
              <a:rPr lang="es-CO" smtClean="0">
                <a:solidFill>
                  <a:prstClr val="black">
                    <a:tint val="75000"/>
                  </a:prstClr>
                </a:solidFill>
              </a:rPr>
              <a:pPr/>
              <a:t>26/08/2012</a:t>
            </a:fld>
            <a:endParaRPr lang="es-CO"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CO"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ED92F352-B590-4122-BFA9-E758099FC00E}" type="slidenum">
              <a:rPr lang="es-CO" smtClean="0">
                <a:solidFill>
                  <a:prstClr val="black">
                    <a:tint val="75000"/>
                  </a:prstClr>
                </a:solidFill>
              </a:rPr>
              <a:pPr/>
              <a:t>‹Nº›</a:t>
            </a:fld>
            <a:endParaRPr lang="es-CO" dirty="0">
              <a:solidFill>
                <a:prstClr val="black">
                  <a:tint val="75000"/>
                </a:prstClr>
              </a:solidFill>
            </a:endParaRPr>
          </a:p>
        </p:txBody>
      </p:sp>
    </p:spTree>
    <p:extLst>
      <p:ext uri="{BB962C8B-B14F-4D97-AF65-F5344CB8AC3E}">
        <p14:creationId xmlns:p14="http://schemas.microsoft.com/office/powerpoint/2010/main" val="11701938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E16EA496-8370-45B3-A3C3-E1B02E7B2608}" type="datetimeFigureOut">
              <a:rPr lang="es-CO" smtClean="0">
                <a:solidFill>
                  <a:prstClr val="black">
                    <a:tint val="75000"/>
                  </a:prstClr>
                </a:solidFill>
              </a:rPr>
              <a:pPr/>
              <a:t>26/08/2012</a:t>
            </a:fld>
            <a:endParaRPr lang="es-CO"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CO"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ED92F352-B590-4122-BFA9-E758099FC00E}" type="slidenum">
              <a:rPr lang="es-CO" smtClean="0">
                <a:solidFill>
                  <a:prstClr val="black">
                    <a:tint val="75000"/>
                  </a:prstClr>
                </a:solidFill>
              </a:rPr>
              <a:pPr/>
              <a:t>‹Nº›</a:t>
            </a:fld>
            <a:endParaRPr lang="es-CO" dirty="0">
              <a:solidFill>
                <a:prstClr val="black">
                  <a:tint val="75000"/>
                </a:prstClr>
              </a:solidFill>
            </a:endParaRPr>
          </a:p>
        </p:txBody>
      </p:sp>
    </p:spTree>
    <p:extLst>
      <p:ext uri="{BB962C8B-B14F-4D97-AF65-F5344CB8AC3E}">
        <p14:creationId xmlns:p14="http://schemas.microsoft.com/office/powerpoint/2010/main" val="16129532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6EA496-8370-45B3-A3C3-E1B02E7B2608}" type="datetimeFigureOut">
              <a:rPr lang="es-CO" smtClean="0">
                <a:solidFill>
                  <a:prstClr val="black">
                    <a:tint val="75000"/>
                  </a:prstClr>
                </a:solidFill>
              </a:rPr>
              <a:pPr/>
              <a:t>26/08/2012</a:t>
            </a:fld>
            <a:endParaRPr lang="es-CO" dirty="0">
              <a:solidFill>
                <a:prstClr val="black">
                  <a:tint val="75000"/>
                </a:prstClr>
              </a:solidFill>
            </a:endParaRP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dirty="0">
              <a:solidFill>
                <a:prstClr val="black">
                  <a:tint val="75000"/>
                </a:prstClr>
              </a:solidFill>
            </a:endParaRP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92F352-B590-4122-BFA9-E758099FC00E}" type="slidenum">
              <a:rPr lang="es-CO" smtClean="0">
                <a:solidFill>
                  <a:prstClr val="black">
                    <a:tint val="75000"/>
                  </a:prstClr>
                </a:solidFill>
              </a:rPr>
              <a:pPr/>
              <a:t>‹Nº›</a:t>
            </a:fld>
            <a:endParaRPr lang="es-CO" dirty="0">
              <a:solidFill>
                <a:prstClr val="black">
                  <a:tint val="75000"/>
                </a:prstClr>
              </a:solidFill>
            </a:endParaRPr>
          </a:p>
        </p:txBody>
      </p:sp>
    </p:spTree>
    <p:extLst>
      <p:ext uri="{BB962C8B-B14F-4D97-AF65-F5344CB8AC3E}">
        <p14:creationId xmlns:p14="http://schemas.microsoft.com/office/powerpoint/2010/main" val="46625913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t0.gstatic.com/images?q=tbn:ANd9GcQ51YBJW1uVQ1uHwDI8u0Xg2gvs2iOH17mCPNipelA_OmLX4OKB"/>
          <p:cNvPicPr>
            <a:picLocks noGrp="1" noChangeAspect="1" noChangeArrowheads="1"/>
          </p:cNvPicPr>
          <p:nvPr>
            <p:ph idx="1"/>
          </p:nvPr>
        </p:nvPicPr>
        <p:blipFill>
          <a:blip r:embed="rId2" cstate="print"/>
          <a:srcRect/>
          <a:stretch>
            <a:fillRect/>
          </a:stretch>
        </p:blipFill>
        <p:spPr bwMode="auto">
          <a:xfrm>
            <a:off x="6409576" y="3717032"/>
            <a:ext cx="2734424" cy="2487156"/>
          </a:xfrm>
          <a:prstGeom prst="rect">
            <a:avLst/>
          </a:prstGeom>
          <a:noFill/>
        </p:spPr>
      </p:pic>
      <p:sp>
        <p:nvSpPr>
          <p:cNvPr id="6" name="5 Bisel"/>
          <p:cNvSpPr/>
          <p:nvPr/>
        </p:nvSpPr>
        <p:spPr>
          <a:xfrm>
            <a:off x="683568" y="620688"/>
            <a:ext cx="7992888" cy="2736304"/>
          </a:xfrm>
          <a:prstGeom prst="bevel">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dirty="0">
                <a:solidFill>
                  <a:srgbClr val="002060"/>
                </a:solidFill>
                <a:latin typeface="Algerian" pitchFamily="82" charset="0"/>
              </a:rPr>
              <a:t>sexto sello</a:t>
            </a:r>
          </a:p>
          <a:p>
            <a:pPr algn="ctr"/>
            <a:r>
              <a:rPr lang="es-CO" sz="4000" dirty="0">
                <a:solidFill>
                  <a:srgbClr val="002060"/>
                </a:solidFill>
                <a:latin typeface="Algerian" pitchFamily="82" charset="0"/>
              </a:rPr>
              <a:t> </a:t>
            </a:r>
            <a:r>
              <a:rPr lang="es-CO" sz="4000" dirty="0">
                <a:solidFill>
                  <a:srgbClr val="002060"/>
                </a:solidFill>
                <a:latin typeface="Agency FB" pitchFamily="34" charset="0"/>
              </a:rPr>
              <a:t>Es la época del tiempo del fin, señales en el cielo</a:t>
            </a:r>
            <a:endParaRPr lang="es-CO" sz="4000" dirty="0">
              <a:solidFill>
                <a:srgbClr val="002060"/>
              </a:solidFill>
              <a:latin typeface="Agency FB" pitchFamily="34" charset="0"/>
            </a:endParaRPr>
          </a:p>
        </p:txBody>
      </p:sp>
      <p:sp>
        <p:nvSpPr>
          <p:cNvPr id="7" name="6 Rectángulo"/>
          <p:cNvSpPr/>
          <p:nvPr/>
        </p:nvSpPr>
        <p:spPr>
          <a:xfrm>
            <a:off x="1259632" y="4149080"/>
            <a:ext cx="3312368" cy="1200329"/>
          </a:xfrm>
          <a:prstGeom prst="rect">
            <a:avLst/>
          </a:prstGeom>
        </p:spPr>
        <p:txBody>
          <a:bodyPr wrap="square">
            <a:spAutoFit/>
          </a:bodyPr>
          <a:lstStyle/>
          <a:p>
            <a:r>
              <a:rPr lang="es-CO" sz="3600" b="1" dirty="0">
                <a:solidFill>
                  <a:prstClr val="black"/>
                </a:solidFill>
              </a:rPr>
              <a:t>Texto Bíblico Apoc.6:12-7:17. </a:t>
            </a:r>
            <a:endParaRPr lang="es-CO" sz="3600" b="1" dirty="0">
              <a:solidFill>
                <a:prstClr val="black"/>
              </a:solidFill>
            </a:endParaRPr>
          </a:p>
        </p:txBody>
      </p:sp>
    </p:spTree>
    <p:extLst>
      <p:ext uri="{BB962C8B-B14F-4D97-AF65-F5344CB8AC3E}">
        <p14:creationId xmlns:p14="http://schemas.microsoft.com/office/powerpoint/2010/main" val="1022651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to="" calcmode="lin" valueType="num">
                                      <p:cBhvr>
                                        <p:cTn id="7"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140968"/>
            <a:ext cx="9144000" cy="3717032"/>
          </a:xfrm>
        </p:spPr>
        <p:txBody>
          <a:bodyPr>
            <a:normAutofit/>
          </a:bodyPr>
          <a:lstStyle/>
          <a:p>
            <a:pPr>
              <a:buNone/>
            </a:pPr>
            <a:endParaRPr lang="es-CO" dirty="0" smtClean="0"/>
          </a:p>
          <a:p>
            <a:pPr>
              <a:buNone/>
            </a:pPr>
            <a:r>
              <a:rPr lang="es-CO" dirty="0" smtClean="0"/>
              <a:t>     </a:t>
            </a:r>
            <a:endParaRPr lang="es-CO" dirty="0"/>
          </a:p>
        </p:txBody>
      </p:sp>
      <p:sp>
        <p:nvSpPr>
          <p:cNvPr id="4" name="3 Rectángulo"/>
          <p:cNvSpPr/>
          <p:nvPr/>
        </p:nvSpPr>
        <p:spPr>
          <a:xfrm>
            <a:off x="395536" y="3212976"/>
            <a:ext cx="8496944" cy="3662541"/>
          </a:xfrm>
          <a:prstGeom prst="rect">
            <a:avLst/>
          </a:prstGeom>
          <a:solidFill>
            <a:schemeClr val="accent5">
              <a:lumMod val="20000"/>
              <a:lumOff val="80000"/>
            </a:schemeClr>
          </a:solidFill>
        </p:spPr>
        <p:txBody>
          <a:bodyPr wrap="square">
            <a:spAutoFit/>
          </a:bodyPr>
          <a:lstStyle/>
          <a:p>
            <a:pPr algn="ctr"/>
            <a:r>
              <a:rPr lang="es-CO" sz="3600" dirty="0">
                <a:solidFill>
                  <a:prstClr val="black"/>
                </a:solidFill>
              </a:rPr>
              <a:t>y las estrellas del cielo cayeron sobre la tierra, como la higuera deja caer sus higos cuando es sacudida por un fuerte viento. Y el cielo se desvaneció como un pergamino que se enrolla; y todo monte y toda isla se removió de su lugar”. </a:t>
            </a:r>
            <a:br>
              <a:rPr lang="es-CO" sz="3600" dirty="0">
                <a:solidFill>
                  <a:prstClr val="black"/>
                </a:solidFill>
              </a:rPr>
            </a:br>
            <a:endParaRPr lang="es-CO" sz="1600" dirty="0">
              <a:solidFill>
                <a:prstClr val="black"/>
              </a:solidFill>
            </a:endParaRPr>
          </a:p>
        </p:txBody>
      </p:sp>
      <p:pic>
        <p:nvPicPr>
          <p:cNvPr id="5" name="Picture 2" descr="http://apocalipsis18-4.com/7selloslibro.jpg"/>
          <p:cNvPicPr>
            <a:picLocks noChangeAspect="1" noChangeArrowheads="1"/>
          </p:cNvPicPr>
          <p:nvPr/>
        </p:nvPicPr>
        <p:blipFill>
          <a:blip r:embed="rId2" cstate="print"/>
          <a:srcRect/>
          <a:stretch>
            <a:fillRect/>
          </a:stretch>
        </p:blipFill>
        <p:spPr bwMode="auto">
          <a:xfrm>
            <a:off x="6156176" y="332656"/>
            <a:ext cx="2736304" cy="2736304"/>
          </a:xfrm>
          <a:prstGeom prst="rect">
            <a:avLst/>
          </a:prstGeom>
          <a:noFill/>
        </p:spPr>
      </p:pic>
      <p:sp>
        <p:nvSpPr>
          <p:cNvPr id="6" name="5 Rectángulo"/>
          <p:cNvSpPr/>
          <p:nvPr/>
        </p:nvSpPr>
        <p:spPr>
          <a:xfrm>
            <a:off x="395536" y="332656"/>
            <a:ext cx="5760640" cy="2616101"/>
          </a:xfrm>
          <a:prstGeom prst="rect">
            <a:avLst/>
          </a:prstGeom>
        </p:spPr>
        <p:txBody>
          <a:bodyPr wrap="square">
            <a:spAutoFit/>
          </a:bodyPr>
          <a:lstStyle/>
          <a:p>
            <a:pPr algn="ctr"/>
            <a:r>
              <a:rPr lang="es-CO" sz="3600" dirty="0">
                <a:solidFill>
                  <a:prstClr val="black"/>
                </a:solidFill>
              </a:rPr>
              <a:t>“</a:t>
            </a:r>
            <a:r>
              <a:rPr lang="es-CO" sz="3200" dirty="0">
                <a:solidFill>
                  <a:prstClr val="black"/>
                </a:solidFill>
              </a:rPr>
              <a:t>Miré cuando abrió el sexto sello, y he aquí hubo un gran terremoto; y el sol se puso negro como tela de cilicio, y la luna se volvió toda como sangre;</a:t>
            </a:r>
            <a:endParaRPr lang="es-CO" sz="3200" dirty="0">
              <a:solidFill>
                <a:prstClr val="black"/>
              </a:solidFill>
            </a:endParaRPr>
          </a:p>
        </p:txBody>
      </p:sp>
    </p:spTree>
    <p:extLst>
      <p:ext uri="{BB962C8B-B14F-4D97-AF65-F5344CB8AC3E}">
        <p14:creationId xmlns:p14="http://schemas.microsoft.com/office/powerpoint/2010/main" val="1818785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61459"/>
          </a:xfrm>
          <a:solidFill>
            <a:schemeClr val="accent5">
              <a:lumMod val="20000"/>
              <a:lumOff val="80000"/>
              <a:alpha val="78000"/>
            </a:schemeClr>
          </a:solidFill>
        </p:spPr>
        <p:txBody>
          <a:bodyPr>
            <a:normAutofit fontScale="92500" lnSpcReduction="10000"/>
          </a:bodyPr>
          <a:lstStyle/>
          <a:p>
            <a:pPr>
              <a:buNone/>
            </a:pPr>
            <a:r>
              <a:rPr lang="es-CO" dirty="0" smtClean="0"/>
              <a:t>     </a:t>
            </a:r>
          </a:p>
          <a:p>
            <a:pPr algn="ctr">
              <a:buNone/>
            </a:pPr>
            <a:r>
              <a:rPr lang="es-CO" dirty="0" smtClean="0">
                <a:solidFill>
                  <a:srgbClr val="FF0000"/>
                </a:solidFill>
              </a:rPr>
              <a:t>    Apoc.6:15.</a:t>
            </a:r>
            <a:r>
              <a:rPr lang="es-CO" dirty="0" smtClean="0"/>
              <a:t> Y los reyes de la tierra, y los grandes, los ricos, los capitanes, los poderosos, y todo siervo y todo libre, se escondieron en las cuevas y entre las peñas de los montes;  y decían a los montes y a las peñas: </a:t>
            </a:r>
          </a:p>
          <a:p>
            <a:pPr algn="ctr">
              <a:buNone/>
            </a:pPr>
            <a:r>
              <a:rPr lang="es-CO" dirty="0" smtClean="0"/>
              <a:t>    </a:t>
            </a:r>
          </a:p>
          <a:p>
            <a:pPr algn="ctr">
              <a:buNone/>
            </a:pPr>
            <a:r>
              <a:rPr lang="es-CO" dirty="0" smtClean="0"/>
              <a:t>   Caed sobre nosotros, y escondednos del rostro de aquel que está sentado sobre el trono, y de la ira del Cordero;  porque el gran día de su ira ha llegado; ¿y quién podrá sostenerse en pie? </a:t>
            </a:r>
          </a:p>
          <a:p>
            <a:endParaRPr lang="es-CO" dirty="0"/>
          </a:p>
        </p:txBody>
      </p:sp>
    </p:spTree>
    <p:extLst>
      <p:ext uri="{BB962C8B-B14F-4D97-AF65-F5344CB8AC3E}">
        <p14:creationId xmlns:p14="http://schemas.microsoft.com/office/powerpoint/2010/main" val="130606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5">
              <a:lumMod val="20000"/>
              <a:lumOff val="80000"/>
            </a:schemeClr>
          </a:solidFill>
        </p:spPr>
        <p:txBody>
          <a:bodyPr>
            <a:normAutofit fontScale="85000" lnSpcReduction="20000"/>
          </a:bodyPr>
          <a:lstStyle/>
          <a:p>
            <a:pPr>
              <a:buNone/>
            </a:pPr>
            <a:r>
              <a:rPr lang="es-CO" sz="4500" b="1" dirty="0" smtClean="0">
                <a:solidFill>
                  <a:srgbClr val="FF0000"/>
                </a:solidFill>
              </a:rPr>
              <a:t>   </a:t>
            </a:r>
            <a:r>
              <a:rPr lang="es-CO" sz="4200" b="1" dirty="0" smtClean="0">
                <a:solidFill>
                  <a:srgbClr val="FF0000"/>
                </a:solidFill>
              </a:rPr>
              <a:t>Apoc. 7:1-4</a:t>
            </a:r>
            <a:r>
              <a:rPr lang="es-CO" sz="4500" b="1" dirty="0" smtClean="0">
                <a:solidFill>
                  <a:srgbClr val="FF0000"/>
                </a:solidFill>
              </a:rPr>
              <a:t>.</a:t>
            </a:r>
            <a:r>
              <a:rPr lang="es-ES" dirty="0" smtClean="0"/>
              <a:t> Y después de estas cosas vi cuatro ángeles que estaban sobre los cuatro ángulos de la tierra, deteniendo los cuatro vientos de la tierra, para que no soplase viento sobre la tierra, ni sobre la mar, ni sobre ningún árbol.</a:t>
            </a:r>
          </a:p>
          <a:p>
            <a:pPr>
              <a:buNone/>
            </a:pPr>
            <a:r>
              <a:rPr lang="es-ES" dirty="0" smtClean="0"/>
              <a:t>       Y vi otro ángel que subía del nacimiento del sol, teniendo el sello del Dios vivo: y clamó con gran voz á los cuatro ángeles, á los cuales era dado hacer daño á la tierra y á la mar,</a:t>
            </a:r>
          </a:p>
          <a:p>
            <a:pPr>
              <a:buNone/>
            </a:pPr>
            <a:r>
              <a:rPr lang="es-ES" dirty="0" smtClean="0"/>
              <a:t>     </a:t>
            </a:r>
          </a:p>
          <a:p>
            <a:pPr>
              <a:buNone/>
            </a:pPr>
            <a:r>
              <a:rPr lang="es-ES" dirty="0" smtClean="0"/>
              <a:t>     Diciendo: No hagáis daño á la tierra, ni al mar, ni á los árboles, hasta que señalemos á los siervos de nuestro Dios en sus frentes.</a:t>
            </a:r>
          </a:p>
          <a:p>
            <a:pPr>
              <a:buNone/>
            </a:pPr>
            <a:r>
              <a:rPr lang="es-ES" dirty="0" smtClean="0"/>
              <a:t>     Y oí el número de los señalados: ciento cuarenta y cuatro mil señalados de todas las tribus de los hijos de Israel.</a:t>
            </a:r>
          </a:p>
        </p:txBody>
      </p:sp>
    </p:spTree>
    <p:extLst>
      <p:ext uri="{BB962C8B-B14F-4D97-AF65-F5344CB8AC3E}">
        <p14:creationId xmlns:p14="http://schemas.microsoft.com/office/powerpoint/2010/main" val="3760918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to="" calcmode="lin" valueType="num">
                                      <p:cBhvr>
                                        <p:cTn id="7" dur="1" fill="hold"/>
                                        <p:tgtEl>
                                          <p:spTgt spid="3">
                                            <p:txEl>
                                              <p:pRg st="3" end="3"/>
                                            </p:txEl>
                                          </p:spTgt>
                                        </p:tgtEl>
                                        <p:attrNameLst>
                                          <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 to="" calcmode="lin" valueType="num">
                                      <p:cBhvr>
                                        <p:cTn id="10"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832648"/>
          </a:xfrm>
          <a:solidFill>
            <a:schemeClr val="accent5">
              <a:lumMod val="20000"/>
              <a:lumOff val="80000"/>
            </a:schemeClr>
          </a:solidFill>
        </p:spPr>
        <p:txBody>
          <a:bodyPr>
            <a:normAutofit fontScale="92500" lnSpcReduction="20000"/>
          </a:bodyPr>
          <a:lstStyle/>
          <a:p>
            <a:pPr>
              <a:buNone/>
            </a:pPr>
            <a:r>
              <a:rPr lang="es-ES" dirty="0" smtClean="0"/>
              <a:t>    </a:t>
            </a:r>
            <a:r>
              <a:rPr lang="es-ES" sz="3500" b="1" dirty="0" smtClean="0">
                <a:solidFill>
                  <a:srgbClr val="FF0000"/>
                </a:solidFill>
              </a:rPr>
              <a:t>Apoc.7:5-8.</a:t>
            </a:r>
            <a:r>
              <a:rPr lang="es-ES" dirty="0" smtClean="0"/>
              <a:t> De la tribu de Judá, doce mil señalados. De la tribu de Rubén, doce mil señalados. De la tribu de Gad, doce mil señalados.</a:t>
            </a:r>
          </a:p>
          <a:p>
            <a:pPr>
              <a:buNone/>
            </a:pPr>
            <a:r>
              <a:rPr lang="es-ES" dirty="0" smtClean="0"/>
              <a:t>    De la tribu de Aser, doce mil señalados. De la tribu de Neftalí, doce mil señalados. De la tribu de Manasés, doce mil señalados.</a:t>
            </a:r>
          </a:p>
          <a:p>
            <a:pPr>
              <a:buNone/>
            </a:pPr>
            <a:r>
              <a:rPr lang="es-ES" dirty="0" smtClean="0"/>
              <a:t>    </a:t>
            </a:r>
          </a:p>
          <a:p>
            <a:pPr>
              <a:buNone/>
            </a:pPr>
            <a:r>
              <a:rPr lang="es-ES" dirty="0" smtClean="0"/>
              <a:t>    De la tribu de Simeón, doce mil señalados. De la tribu de Leví, doce mil señalados. De la tribu de Issachâr, doce mil señalados.</a:t>
            </a:r>
          </a:p>
          <a:p>
            <a:pPr>
              <a:buNone/>
            </a:pPr>
            <a:r>
              <a:rPr lang="es-ES" dirty="0" smtClean="0"/>
              <a:t>    De la tribu de Zabulón, doce mil señalados. De la tribu de José, doce mil señalados. De la tribu de Benjamín, doce mil señalados.</a:t>
            </a:r>
          </a:p>
          <a:p>
            <a:endParaRPr lang="es-CO" dirty="0"/>
          </a:p>
        </p:txBody>
      </p:sp>
    </p:spTree>
    <p:extLst>
      <p:ext uri="{BB962C8B-B14F-4D97-AF65-F5344CB8AC3E}">
        <p14:creationId xmlns:p14="http://schemas.microsoft.com/office/powerpoint/2010/main" val="2482601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to="" calcmode="lin" valueType="num">
                                      <p:cBhvr>
                                        <p:cTn id="7" dur="1" fill="hold"/>
                                        <p:tgtEl>
                                          <p:spTgt spid="3">
                                            <p:txEl>
                                              <p:pRg st="3" end="3"/>
                                            </p:txEl>
                                          </p:spTgt>
                                        </p:tgtEl>
                                        <p:attrNameLst>
                                          <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 to="" calcmode="lin" valueType="num">
                                      <p:cBhvr>
                                        <p:cTn id="10"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04656"/>
          </a:xfrm>
          <a:solidFill>
            <a:schemeClr val="accent5">
              <a:lumMod val="20000"/>
              <a:lumOff val="80000"/>
            </a:schemeClr>
          </a:solidFill>
        </p:spPr>
        <p:txBody>
          <a:bodyPr>
            <a:normAutofit fontScale="85000" lnSpcReduction="20000"/>
          </a:bodyPr>
          <a:lstStyle/>
          <a:p>
            <a:pPr>
              <a:buNone/>
            </a:pPr>
            <a:r>
              <a:rPr lang="es-ES" dirty="0" smtClean="0"/>
              <a:t>     </a:t>
            </a:r>
            <a:r>
              <a:rPr lang="es-ES" sz="3300" b="1" dirty="0" smtClean="0">
                <a:solidFill>
                  <a:srgbClr val="FF0000"/>
                </a:solidFill>
              </a:rPr>
              <a:t>Apoc.7:9-12</a:t>
            </a:r>
            <a:r>
              <a:rPr lang="es-ES" dirty="0" smtClean="0"/>
              <a:t>. Después de estas cosas miré, y he aquí una gran compañía, la cual ninguno podía contar, de todas gentes y linajes y pueblos y lenguas, que estaban delante del trono y en la presencia del Cordero, vestidos de ropas blancas, y palmas en sus manos;</a:t>
            </a:r>
          </a:p>
          <a:p>
            <a:pPr>
              <a:buNone/>
            </a:pPr>
            <a:r>
              <a:rPr lang="es-ES" dirty="0" smtClean="0"/>
              <a:t>     Y clamaban en alta voz, diciendo: Salvación á nuestro Dios que está sentado sobre el trono, y al Cordero.</a:t>
            </a:r>
          </a:p>
          <a:p>
            <a:pPr>
              <a:buNone/>
            </a:pPr>
            <a:r>
              <a:rPr lang="es-ES" dirty="0" smtClean="0"/>
              <a:t>     </a:t>
            </a:r>
          </a:p>
          <a:p>
            <a:pPr>
              <a:buNone/>
            </a:pPr>
            <a:r>
              <a:rPr lang="es-ES" dirty="0" smtClean="0"/>
              <a:t>     Y todos los ángeles estaban alrededor del trono, y de los ancianos y los cuatro animales; y postráronse sobre sus rostros delante del trono, y adoraron á Dios,</a:t>
            </a:r>
          </a:p>
          <a:p>
            <a:pPr>
              <a:buNone/>
            </a:pPr>
            <a:r>
              <a:rPr lang="es-ES" dirty="0" smtClean="0"/>
              <a:t>     Diciendo: Amén: La bendición y la gloria y la sabiduría, y la acción de gracias y la honra y la potencia y la fortaleza, sean á nuestro Dios para siempre jamás. Amén.</a:t>
            </a:r>
          </a:p>
        </p:txBody>
      </p:sp>
    </p:spTree>
    <p:extLst>
      <p:ext uri="{BB962C8B-B14F-4D97-AF65-F5344CB8AC3E}">
        <p14:creationId xmlns:p14="http://schemas.microsoft.com/office/powerpoint/2010/main" val="1793230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100"/>
                                        <p:tgtEl>
                                          <p:spTgt spid="3">
                                            <p:txEl>
                                              <p:pRg st="3" end="3"/>
                                            </p:txEl>
                                          </p:spTgt>
                                        </p:tgtEl>
                                      </p:cBhvr>
                                    </p:animEffect>
                                    <p:anim calcmode="lin" valueType="num">
                                      <p:cBhvr>
                                        <p:cTn id="8"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12" presetID="43" presetClass="entr" presetSubtype="0" fill="hold" nodeType="withEffect">
                                  <p:stCondLst>
                                    <p:cond delay="0"/>
                                  </p:stCondLst>
                                  <p:childTnLst>
                                    <p:set>
                                      <p:cBhvr>
                                        <p:cTn id="13" dur="1" fill="hold">
                                          <p:stCondLst>
                                            <p:cond delay="0"/>
                                          </p:stCondLst>
                                        </p:cTn>
                                        <p:tgtEl>
                                          <p:spTgt spid="3">
                                            <p:txEl>
                                              <p:pRg st="4" end="4"/>
                                            </p:txEl>
                                          </p:spTgt>
                                        </p:tgtEl>
                                        <p:attrNameLst>
                                          <p:attrName>style.visibility</p:attrName>
                                        </p:attrNameLst>
                                      </p:cBhvr>
                                      <p:to>
                                        <p:strVal val="visible"/>
                                      </p:to>
                                    </p:set>
                                    <p:animEffect transition="in" filter="fade">
                                      <p:cBhvr>
                                        <p:cTn id="14" dur="100"/>
                                        <p:tgtEl>
                                          <p:spTgt spid="3">
                                            <p:txEl>
                                              <p:pRg st="4" end="4"/>
                                            </p:txEl>
                                          </p:spTgt>
                                        </p:tgtEl>
                                      </p:cBhvr>
                                    </p:animEffect>
                                    <p:anim calcmode="lin" valueType="num">
                                      <p:cBhvr>
                                        <p:cTn id="15"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6"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17"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5">
              <a:lumMod val="20000"/>
              <a:lumOff val="80000"/>
            </a:schemeClr>
          </a:solidFill>
        </p:spPr>
        <p:txBody>
          <a:bodyPr>
            <a:normAutofit fontScale="85000" lnSpcReduction="20000"/>
          </a:bodyPr>
          <a:lstStyle/>
          <a:p>
            <a:pPr>
              <a:buNone/>
            </a:pPr>
            <a:r>
              <a:rPr lang="es-ES" dirty="0" smtClean="0"/>
              <a:t>     </a:t>
            </a:r>
            <a:r>
              <a:rPr lang="es-ES" sz="3300" b="1" dirty="0" smtClean="0">
                <a:solidFill>
                  <a:srgbClr val="FF0000"/>
                </a:solidFill>
              </a:rPr>
              <a:t>Apoc.7:13-17</a:t>
            </a:r>
            <a:r>
              <a:rPr lang="es-ES" dirty="0" smtClean="0"/>
              <a:t>. Y respondió uno de los ancianos, diciéndome: Estos que están vestidos de ropas blancas, ¿quiénes son, y de dónde han venido?</a:t>
            </a:r>
          </a:p>
          <a:p>
            <a:pPr>
              <a:buNone/>
            </a:pPr>
            <a:r>
              <a:rPr lang="es-ES" dirty="0" smtClean="0"/>
              <a:t>     Y yo le dije: Señor, tú lo sabes. Y él me dijo: Estos son los que han venido de grande tribulación, y han lavado sus ropas, y las han blanqueado en la sangre del Cordero.</a:t>
            </a:r>
          </a:p>
          <a:p>
            <a:pPr>
              <a:buNone/>
            </a:pPr>
            <a:r>
              <a:rPr lang="es-ES" dirty="0" smtClean="0"/>
              <a:t>     </a:t>
            </a:r>
          </a:p>
          <a:p>
            <a:pPr>
              <a:buNone/>
            </a:pPr>
            <a:r>
              <a:rPr lang="es-ES" dirty="0" smtClean="0"/>
              <a:t>     Por esto están delante del trono de Dios, y le sirven día y noche en su templo: y el que está sentado en el trono tenderá su pabellón sobre ellos.</a:t>
            </a:r>
          </a:p>
          <a:p>
            <a:pPr>
              <a:buNone/>
            </a:pPr>
            <a:r>
              <a:rPr lang="es-ES" dirty="0" smtClean="0"/>
              <a:t>     No tendrán más hambre, ni sed, y el sol no caerá más sobre ellos, ni otro ningún calor.</a:t>
            </a:r>
          </a:p>
          <a:p>
            <a:pPr>
              <a:buNone/>
            </a:pPr>
            <a:r>
              <a:rPr lang="es-ES" dirty="0" smtClean="0"/>
              <a:t>     Porque el Cordero que está en medio del trono los pastoreará, y los guiará á fuentes vivas de aguas: y Dios limpiará toda lágrima de los ojos de ellos.</a:t>
            </a:r>
            <a:endParaRPr lang="es-ES" dirty="0"/>
          </a:p>
        </p:txBody>
      </p:sp>
    </p:spTree>
    <p:extLst>
      <p:ext uri="{BB962C8B-B14F-4D97-AF65-F5344CB8AC3E}">
        <p14:creationId xmlns:p14="http://schemas.microsoft.com/office/powerpoint/2010/main" val="3078454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to="" calcmode="lin" valueType="num">
                                      <p:cBhvr>
                                        <p:cTn id="7" dur="1" fill="hold"/>
                                        <p:tgtEl>
                                          <p:spTgt spid="3">
                                            <p:txEl>
                                              <p:pRg st="3" end="3"/>
                                            </p:txEl>
                                          </p:spTgt>
                                        </p:tgtEl>
                                        <p:attrNameLst>
                                          <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 to="" calcmode="lin" valueType="num">
                                      <p:cBhvr>
                                        <p:cTn id="10" dur="1" fill="hold"/>
                                        <p:tgtEl>
                                          <p:spTgt spid="3">
                                            <p:txEl>
                                              <p:pRg st="4" end="4"/>
                                            </p:txEl>
                                          </p:spTgt>
                                        </p:tgtEl>
                                        <p:attrNameLst>
                                          <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to="" calcmode="lin" valueType="num">
                                      <p:cBhvr>
                                        <p:cTn id="13"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611560" y="980728"/>
            <a:ext cx="8208912" cy="830997"/>
          </a:xfrm>
          <a:prstGeom prst="rect">
            <a:avLst/>
          </a:prstGeom>
        </p:spPr>
        <p:txBody>
          <a:bodyPr wrap="square">
            <a:spAutoFit/>
          </a:bodyPr>
          <a:lstStyle/>
          <a:p>
            <a:r>
              <a:rPr lang="es-CO" sz="4800" dirty="0">
                <a:solidFill>
                  <a:prstClr val="black"/>
                </a:solidFill>
                <a:latin typeface="Algerian" pitchFamily="82" charset="0"/>
              </a:rPr>
              <a:t>Periodo del sexto sello</a:t>
            </a:r>
            <a:endParaRPr lang="es-CO" sz="4800" dirty="0">
              <a:solidFill>
                <a:prstClr val="black"/>
              </a:solidFill>
              <a:latin typeface="Algerian" pitchFamily="82" charset="0"/>
            </a:endParaRPr>
          </a:p>
        </p:txBody>
      </p:sp>
      <p:sp>
        <p:nvSpPr>
          <p:cNvPr id="5" name="4 Menos"/>
          <p:cNvSpPr/>
          <p:nvPr/>
        </p:nvSpPr>
        <p:spPr>
          <a:xfrm>
            <a:off x="-900608" y="3068960"/>
            <a:ext cx="10873208" cy="864096"/>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prstClr val="white"/>
              </a:solidFill>
            </a:endParaRPr>
          </a:p>
        </p:txBody>
      </p:sp>
      <p:sp>
        <p:nvSpPr>
          <p:cNvPr id="6" name="5 Menos"/>
          <p:cNvSpPr/>
          <p:nvPr/>
        </p:nvSpPr>
        <p:spPr>
          <a:xfrm rot="16200000">
            <a:off x="8010128" y="2655168"/>
            <a:ext cx="1296144" cy="97160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prstClr val="white"/>
              </a:solidFill>
            </a:endParaRPr>
          </a:p>
        </p:txBody>
      </p:sp>
      <p:sp>
        <p:nvSpPr>
          <p:cNvPr id="7" name="6 Menos"/>
          <p:cNvSpPr/>
          <p:nvPr/>
        </p:nvSpPr>
        <p:spPr>
          <a:xfrm rot="16200000">
            <a:off x="-155257" y="2734188"/>
            <a:ext cx="1210107" cy="899592"/>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prstClr val="white"/>
              </a:solidFill>
            </a:endParaRPr>
          </a:p>
        </p:txBody>
      </p:sp>
      <p:sp>
        <p:nvSpPr>
          <p:cNvPr id="8" name="7 Rectángulo"/>
          <p:cNvSpPr/>
          <p:nvPr/>
        </p:nvSpPr>
        <p:spPr>
          <a:xfrm>
            <a:off x="611560" y="2780928"/>
            <a:ext cx="7848872" cy="584775"/>
          </a:xfrm>
          <a:prstGeom prst="rect">
            <a:avLst/>
          </a:prstGeom>
        </p:spPr>
        <p:txBody>
          <a:bodyPr wrap="square">
            <a:spAutoFit/>
          </a:bodyPr>
          <a:lstStyle/>
          <a:p>
            <a:r>
              <a:rPr lang="es-CO" sz="3200" dirty="0">
                <a:solidFill>
                  <a:prstClr val="black"/>
                </a:solidFill>
              </a:rPr>
              <a:t>1833                               al                               1844  </a:t>
            </a:r>
          </a:p>
        </p:txBody>
      </p:sp>
      <p:sp>
        <p:nvSpPr>
          <p:cNvPr id="10" name="9 Rectángulo"/>
          <p:cNvSpPr/>
          <p:nvPr/>
        </p:nvSpPr>
        <p:spPr>
          <a:xfrm>
            <a:off x="539552" y="4005064"/>
            <a:ext cx="8208912" cy="1323439"/>
          </a:xfrm>
          <a:prstGeom prst="rect">
            <a:avLst/>
          </a:prstGeom>
          <a:solidFill>
            <a:srgbClr val="FFC000"/>
          </a:solidFill>
        </p:spPr>
        <p:txBody>
          <a:bodyPr wrap="square">
            <a:spAutoFit/>
          </a:bodyPr>
          <a:lstStyle/>
          <a:p>
            <a:pPr algn="ctr"/>
            <a:r>
              <a:rPr lang="es-CO" sz="4000" b="1" dirty="0">
                <a:solidFill>
                  <a:prstClr val="black"/>
                </a:solidFill>
                <a:latin typeface="Agency FB" pitchFamily="34" charset="0"/>
              </a:rPr>
              <a:t> Los acontecimientos del sexto sello revelan la destrucción del mundo físico</a:t>
            </a:r>
            <a:endParaRPr lang="es-CO" sz="4000" b="1" dirty="0">
              <a:solidFill>
                <a:prstClr val="black"/>
              </a:solidFill>
              <a:latin typeface="Agency FB" pitchFamily="34" charset="0"/>
            </a:endParaRPr>
          </a:p>
        </p:txBody>
      </p:sp>
    </p:spTree>
    <p:extLst>
      <p:ext uri="{BB962C8B-B14F-4D97-AF65-F5344CB8AC3E}">
        <p14:creationId xmlns:p14="http://schemas.microsoft.com/office/powerpoint/2010/main" val="3024832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8">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43"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
                                        <p:tgtEl>
                                          <p:spTgt spid="10"/>
                                        </p:tgtEl>
                                      </p:cBhvr>
                                    </p:animEffect>
                                    <p:anim calcmode="lin" valueType="num">
                                      <p:cBhvr>
                                        <p:cTn id="15" dur="400" fill="hold"/>
                                        <p:tgtEl>
                                          <p:spTgt spid="10"/>
                                        </p:tgtEl>
                                        <p:attrNameLst>
                                          <p:attrName>ppt_x</p:attrName>
                                        </p:attrNameLst>
                                      </p:cBhvr>
                                      <p:tavLst>
                                        <p:tav tm="0">
                                          <p:val>
                                            <p:strVal val="#ppt_x"/>
                                          </p:val>
                                        </p:tav>
                                        <p:tav tm="100000">
                                          <p:val>
                                            <p:strVal val="#ppt_x"/>
                                          </p:val>
                                        </p:tav>
                                      </p:tavLst>
                                    </p:anim>
                                    <p:anim calcmode="lin" valueType="num">
                                      <p:cBhvr>
                                        <p:cTn id="16" dur="400" fill="hold"/>
                                        <p:tgtEl>
                                          <p:spTgt spid="10"/>
                                        </p:tgtEl>
                                        <p:attrNameLst>
                                          <p:attrName>ppt_y</p:attrName>
                                        </p:attrNameLst>
                                      </p:cBhvr>
                                      <p:tavLst>
                                        <p:tav tm="0">
                                          <p:val>
                                            <p:strVal val="#ppt_y+0.31"/>
                                          </p:val>
                                        </p:tav>
                                        <p:tav tm="100000">
                                          <p:val>
                                            <p:strVal val="#ppt_y+0.31"/>
                                          </p:val>
                                        </p:tav>
                                      </p:tavLst>
                                    </p:anim>
                                    <p:anim calcmode="lin" valueType="num">
                                      <p:cBhvr>
                                        <p:cTn id="17" dur="600" decel="50000" fill="hold">
                                          <p:stCondLst>
                                            <p:cond delay="400"/>
                                          </p:stCondLst>
                                        </p:cTn>
                                        <p:tgtEl>
                                          <p:spTgt spid="1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 dur="600" decel="50000" fill="hold">
                                          <p:stCondLst>
                                            <p:cond delay="400"/>
                                          </p:stCondLst>
                                        </p:cTn>
                                        <p:tgtEl>
                                          <p:spTgt spid="1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dirty="0" smtClean="0"/>
              <a:t>¿Quién es el que abre los sello del libro? </a:t>
            </a:r>
            <a:endParaRPr lang="es-CO" dirty="0"/>
          </a:p>
        </p:txBody>
      </p:sp>
      <p:sp>
        <p:nvSpPr>
          <p:cNvPr id="3" name="2 Marcador de contenido"/>
          <p:cNvSpPr>
            <a:spLocks noGrp="1"/>
          </p:cNvSpPr>
          <p:nvPr>
            <p:ph idx="1"/>
          </p:nvPr>
        </p:nvSpPr>
        <p:spPr>
          <a:xfrm>
            <a:off x="457200" y="1600201"/>
            <a:ext cx="8229600" cy="604663"/>
          </a:xfrm>
        </p:spPr>
        <p:txBody>
          <a:bodyPr>
            <a:normAutofit/>
          </a:bodyPr>
          <a:lstStyle/>
          <a:p>
            <a:pPr algn="ctr">
              <a:buNone/>
            </a:pPr>
            <a:r>
              <a:rPr lang="es-CO" dirty="0" smtClean="0">
                <a:solidFill>
                  <a:srgbClr val="FF0000"/>
                </a:solidFill>
              </a:rPr>
              <a:t>Lea Apoc.6:6-7, Juan 1:29.</a:t>
            </a:r>
          </a:p>
        </p:txBody>
      </p:sp>
      <p:sp>
        <p:nvSpPr>
          <p:cNvPr id="4" name="3 Rectángulo"/>
          <p:cNvSpPr/>
          <p:nvPr/>
        </p:nvSpPr>
        <p:spPr>
          <a:xfrm>
            <a:off x="323528" y="2348880"/>
            <a:ext cx="5832648" cy="954107"/>
          </a:xfrm>
          <a:prstGeom prst="rect">
            <a:avLst/>
          </a:prstGeom>
        </p:spPr>
        <p:txBody>
          <a:bodyPr wrap="square">
            <a:spAutoFit/>
          </a:bodyPr>
          <a:lstStyle/>
          <a:p>
            <a:pPr algn="ctr"/>
            <a:r>
              <a:rPr lang="es-CO" sz="2800" dirty="0">
                <a:solidFill>
                  <a:prstClr val="black"/>
                </a:solidFill>
              </a:rPr>
              <a:t>“Miré- dice Juan- cuando abrió el sexto sello y se produjo un gran terremoto</a:t>
            </a:r>
          </a:p>
        </p:txBody>
      </p:sp>
      <p:pic>
        <p:nvPicPr>
          <p:cNvPr id="5" name="Picture 2" descr="http://apocalipsis18-4.com/7selloslibro.jpg"/>
          <p:cNvPicPr>
            <a:picLocks noChangeAspect="1" noChangeArrowheads="1"/>
          </p:cNvPicPr>
          <p:nvPr/>
        </p:nvPicPr>
        <p:blipFill>
          <a:blip r:embed="rId2" cstate="print"/>
          <a:srcRect/>
          <a:stretch>
            <a:fillRect/>
          </a:stretch>
        </p:blipFill>
        <p:spPr bwMode="auto">
          <a:xfrm>
            <a:off x="6732240" y="2132856"/>
            <a:ext cx="2160240" cy="1584176"/>
          </a:xfrm>
          <a:prstGeom prst="rect">
            <a:avLst/>
          </a:prstGeom>
          <a:noFill/>
        </p:spPr>
      </p:pic>
      <p:sp>
        <p:nvSpPr>
          <p:cNvPr id="6" name="5 Rectángulo"/>
          <p:cNvSpPr/>
          <p:nvPr/>
        </p:nvSpPr>
        <p:spPr>
          <a:xfrm>
            <a:off x="3347864" y="3789040"/>
            <a:ext cx="5796136" cy="3108543"/>
          </a:xfrm>
          <a:prstGeom prst="rect">
            <a:avLst/>
          </a:prstGeom>
        </p:spPr>
        <p:txBody>
          <a:bodyPr wrap="square">
            <a:spAutoFit/>
          </a:bodyPr>
          <a:lstStyle/>
          <a:p>
            <a:pPr algn="ctr"/>
            <a:r>
              <a:rPr lang="es-CO" sz="2800" dirty="0">
                <a:solidFill>
                  <a:prstClr val="black"/>
                </a:solidFill>
              </a:rPr>
              <a:t>El terremoto mencionado en el </a:t>
            </a:r>
            <a:r>
              <a:rPr lang="es-CO" sz="2800" dirty="0">
                <a:solidFill>
                  <a:srgbClr val="FF0000"/>
                </a:solidFill>
              </a:rPr>
              <a:t>(verso 12)</a:t>
            </a:r>
            <a:r>
              <a:rPr lang="es-CO" sz="2800" dirty="0">
                <a:solidFill>
                  <a:prstClr val="black"/>
                </a:solidFill>
              </a:rPr>
              <a:t> es el de Lisboa, que ocurrió el </a:t>
            </a:r>
            <a:r>
              <a:rPr lang="es-CO" sz="2800" dirty="0">
                <a:solidFill>
                  <a:srgbClr val="FF0000"/>
                </a:solidFill>
              </a:rPr>
              <a:t>1 de nov.de 1755</a:t>
            </a:r>
            <a:r>
              <a:rPr lang="es-CO" sz="2800" dirty="0">
                <a:solidFill>
                  <a:prstClr val="black"/>
                </a:solidFill>
              </a:rPr>
              <a:t>, es el más notable de la historia. Una violenta conmoción destruyó la ciudad. En el curso de unos seis minutos perecieron unas </a:t>
            </a:r>
            <a:r>
              <a:rPr lang="es-CO" sz="2800" dirty="0">
                <a:solidFill>
                  <a:srgbClr val="FF0000"/>
                </a:solidFill>
              </a:rPr>
              <a:t>60.000 personas.</a:t>
            </a:r>
            <a:endParaRPr lang="es-CO" sz="2800" dirty="0">
              <a:solidFill>
                <a:srgbClr val="FF0000"/>
              </a:solidFill>
            </a:endParaRPr>
          </a:p>
        </p:txBody>
      </p:sp>
      <p:pic>
        <p:nvPicPr>
          <p:cNvPr id="15362" name="Picture 2" descr="http://t2.gstatic.com/images?q=tbn:ANd9GcTLBCgT6L3DYfdB-wmu7Nq5pI6IiHJy_1vGNs-6aWgwD4Y7RxLGFg"/>
          <p:cNvPicPr>
            <a:picLocks noChangeAspect="1" noChangeArrowheads="1"/>
          </p:cNvPicPr>
          <p:nvPr/>
        </p:nvPicPr>
        <p:blipFill>
          <a:blip r:embed="rId3" cstate="print"/>
          <a:srcRect/>
          <a:stretch>
            <a:fillRect/>
          </a:stretch>
        </p:blipFill>
        <p:spPr bwMode="auto">
          <a:xfrm>
            <a:off x="251520" y="3861048"/>
            <a:ext cx="3096344" cy="2684512"/>
          </a:xfrm>
          <a:prstGeom prst="rect">
            <a:avLst/>
          </a:prstGeom>
          <a:noFill/>
        </p:spPr>
      </p:pic>
    </p:spTree>
    <p:extLst>
      <p:ext uri="{BB962C8B-B14F-4D97-AF65-F5344CB8AC3E}">
        <p14:creationId xmlns:p14="http://schemas.microsoft.com/office/powerpoint/2010/main" val="2677197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5362"/>
                                        </p:tgtEl>
                                        <p:attrNameLst>
                                          <p:attrName>style.visibility</p:attrName>
                                        </p:attrNameLst>
                                      </p:cBhvr>
                                      <p:to>
                                        <p:strVal val="visible"/>
                                      </p:to>
                                    </p:set>
                                    <p:anim to="" calcmode="lin" valueType="num">
                                      <p:cBhvr>
                                        <p:cTn id="17" dur="1" fill="hold"/>
                                        <p:tgtEl>
                                          <p:spTgt spid="15362"/>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to="" calcmode="lin" valueType="num">
                                      <p:cBhvr>
                                        <p:cTn id="22"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698976" cy="2448272"/>
          </a:xfrm>
        </p:spPr>
        <p:txBody>
          <a:bodyPr>
            <a:normAutofit/>
          </a:bodyPr>
          <a:lstStyle/>
          <a:p>
            <a:pPr algn="ctr">
              <a:buNone/>
            </a:pPr>
            <a:r>
              <a:rPr lang="es-CO" dirty="0" smtClean="0"/>
              <a:t>   </a:t>
            </a:r>
            <a:r>
              <a:rPr lang="es-CO" sz="3600" dirty="0" smtClean="0"/>
              <a:t>“El sol se puso negro como un saco de cilicio y la luna se volvió toda como sangre”</a:t>
            </a:r>
          </a:p>
        </p:txBody>
      </p:sp>
      <p:pic>
        <p:nvPicPr>
          <p:cNvPr id="4" name="Picture 2" descr="http://t3.gstatic.com/images?q=tbn:ANd9GcSBwRgtB6F5mxXeY2mPGI5D33CQ18HH5rZ-Liq8r6GrTAJYWqK5kA"/>
          <p:cNvPicPr>
            <a:picLocks noChangeAspect="1" noChangeArrowheads="1"/>
          </p:cNvPicPr>
          <p:nvPr/>
        </p:nvPicPr>
        <p:blipFill>
          <a:blip r:embed="rId2" cstate="print"/>
          <a:srcRect/>
          <a:stretch>
            <a:fillRect/>
          </a:stretch>
        </p:blipFill>
        <p:spPr bwMode="auto">
          <a:xfrm>
            <a:off x="6228184" y="2060848"/>
            <a:ext cx="2664296" cy="2376264"/>
          </a:xfrm>
          <a:prstGeom prst="rect">
            <a:avLst/>
          </a:prstGeom>
          <a:noFill/>
        </p:spPr>
      </p:pic>
      <p:sp>
        <p:nvSpPr>
          <p:cNvPr id="6" name="5 Rectángulo"/>
          <p:cNvSpPr/>
          <p:nvPr/>
        </p:nvSpPr>
        <p:spPr>
          <a:xfrm>
            <a:off x="323528" y="3284983"/>
            <a:ext cx="5904656" cy="3108543"/>
          </a:xfrm>
          <a:prstGeom prst="rect">
            <a:avLst/>
          </a:prstGeom>
        </p:spPr>
        <p:txBody>
          <a:bodyPr wrap="square">
            <a:spAutoFit/>
          </a:bodyPr>
          <a:lstStyle/>
          <a:p>
            <a:pPr algn="ctr"/>
            <a:r>
              <a:rPr lang="es-CO" sz="2800" dirty="0">
                <a:solidFill>
                  <a:srgbClr val="FF0000"/>
                </a:solidFill>
              </a:rPr>
              <a:t>El 19 de Mayo de 1780 </a:t>
            </a:r>
            <a:r>
              <a:rPr lang="es-CO" sz="2800" dirty="0">
                <a:solidFill>
                  <a:prstClr val="black"/>
                </a:solidFill>
              </a:rPr>
              <a:t>se conoce en la historia como el día oscuro: La oscuridad se extendió en diferentes grados sobre Nueva Inglaterra y Nueva York. Además cubrió buena parte del mar en esa zona. “A medio día parecía de noche”.</a:t>
            </a:r>
            <a:endParaRPr lang="es-CO" sz="2800" dirty="0">
              <a:solidFill>
                <a:prstClr val="black"/>
              </a:solidFill>
            </a:endParaRPr>
          </a:p>
        </p:txBody>
      </p:sp>
    </p:spTree>
    <p:extLst>
      <p:ext uri="{BB962C8B-B14F-4D97-AF65-F5344CB8AC3E}">
        <p14:creationId xmlns:p14="http://schemas.microsoft.com/office/powerpoint/2010/main" val="330521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
                                        <p:tgtEl>
                                          <p:spTgt spid="6">
                                            <p:txEl>
                                              <p:pRg st="0" end="0"/>
                                            </p:txEl>
                                          </p:spTgt>
                                        </p:tgtEl>
                                      </p:cBhvr>
                                    </p:animEffect>
                                    <p:anim calcmode="lin" valueType="num">
                                      <p:cBhvr>
                                        <p:cTn id="8" dur="4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6">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6">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6">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664296"/>
          </a:xfrm>
        </p:spPr>
        <p:txBody>
          <a:bodyPr>
            <a:normAutofit/>
          </a:bodyPr>
          <a:lstStyle/>
          <a:p>
            <a:pPr>
              <a:buNone/>
            </a:pPr>
            <a:r>
              <a:rPr lang="es-CO" dirty="0" smtClean="0"/>
              <a:t>     “Las estrellas del cielo cayeron sobre la tierra”</a:t>
            </a:r>
          </a:p>
          <a:p>
            <a:pPr algn="ctr">
              <a:buNone/>
            </a:pPr>
            <a:r>
              <a:rPr lang="es-CO" dirty="0" smtClean="0"/>
              <a:t>  Cuando la Biblia menciona la caída de las Estrellas evidentemente quiere decir lo que un astrónomo menciona como: Caída de Estrellas o Meteoros.</a:t>
            </a:r>
          </a:p>
        </p:txBody>
      </p:sp>
      <p:pic>
        <p:nvPicPr>
          <p:cNvPr id="4" name="Picture 4" descr="http://t0.gstatic.com/images?q=tbn:ANd9GcTKKvcjC-2n7io2xdTJGYF8s5ctHRJ6kQKzKKoqUYgkTL1x5yG5DA"/>
          <p:cNvPicPr>
            <a:picLocks noChangeAspect="1" noChangeArrowheads="1"/>
          </p:cNvPicPr>
          <p:nvPr/>
        </p:nvPicPr>
        <p:blipFill>
          <a:blip r:embed="rId2" cstate="print"/>
          <a:srcRect/>
          <a:stretch>
            <a:fillRect/>
          </a:stretch>
        </p:blipFill>
        <p:spPr bwMode="auto">
          <a:xfrm>
            <a:off x="6084168" y="3212976"/>
            <a:ext cx="2835399" cy="3327252"/>
          </a:xfrm>
          <a:prstGeom prst="rect">
            <a:avLst/>
          </a:prstGeom>
          <a:noFill/>
        </p:spPr>
      </p:pic>
      <p:sp>
        <p:nvSpPr>
          <p:cNvPr id="5" name="4 Rectángulo"/>
          <p:cNvSpPr/>
          <p:nvPr/>
        </p:nvSpPr>
        <p:spPr>
          <a:xfrm>
            <a:off x="395536" y="3140968"/>
            <a:ext cx="5112568" cy="3539430"/>
          </a:xfrm>
          <a:prstGeom prst="rect">
            <a:avLst/>
          </a:prstGeom>
        </p:spPr>
        <p:txBody>
          <a:bodyPr wrap="square">
            <a:spAutoFit/>
          </a:bodyPr>
          <a:lstStyle/>
          <a:p>
            <a:pPr algn="ctr"/>
            <a:r>
              <a:rPr lang="es-CO" sz="3200" dirty="0">
                <a:solidFill>
                  <a:prstClr val="black"/>
                </a:solidFill>
              </a:rPr>
              <a:t>El 12 de Nov. De 1833, (la noche del 12 al 13, a la media noche).-Se produjo la más notoria lluvia de meteoritos que jamás ocurriera. América del Norte soporta su pedrea mas recia.  </a:t>
            </a:r>
          </a:p>
        </p:txBody>
      </p:sp>
    </p:spTree>
    <p:extLst>
      <p:ext uri="{BB962C8B-B14F-4D97-AF65-F5344CB8AC3E}">
        <p14:creationId xmlns:p14="http://schemas.microsoft.com/office/powerpoint/2010/main" val="2593689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1512168"/>
          </a:xfrm>
          <a:solidFill>
            <a:schemeClr val="accent3">
              <a:lumMod val="20000"/>
              <a:lumOff val="80000"/>
            </a:schemeClr>
          </a:solidFill>
        </p:spPr>
        <p:txBody>
          <a:bodyPr>
            <a:normAutofit lnSpcReduction="10000"/>
          </a:bodyPr>
          <a:lstStyle/>
          <a:p>
            <a:pPr algn="ctr">
              <a:buNone/>
            </a:pPr>
            <a:r>
              <a:rPr lang="es-CO" dirty="0" smtClean="0"/>
              <a:t>    Esta serie de señales dan comienzo al Sexto periodo marcando el comienzo del TIEMPO DEL FIN.</a:t>
            </a:r>
          </a:p>
        </p:txBody>
      </p:sp>
      <p:sp>
        <p:nvSpPr>
          <p:cNvPr id="4" name="3 Rectángulo"/>
          <p:cNvSpPr/>
          <p:nvPr/>
        </p:nvSpPr>
        <p:spPr>
          <a:xfrm>
            <a:off x="539552" y="2551837"/>
            <a:ext cx="5184576" cy="3970318"/>
          </a:xfrm>
          <a:prstGeom prst="rect">
            <a:avLst/>
          </a:prstGeom>
          <a:solidFill>
            <a:schemeClr val="accent3">
              <a:lumMod val="20000"/>
              <a:lumOff val="80000"/>
            </a:schemeClr>
          </a:solidFill>
        </p:spPr>
        <p:txBody>
          <a:bodyPr wrap="square">
            <a:spAutoFit/>
          </a:bodyPr>
          <a:lstStyle/>
          <a:p>
            <a:pPr algn="ctr"/>
            <a:r>
              <a:rPr lang="es-CO" sz="2800" dirty="0">
                <a:solidFill>
                  <a:prstClr val="black"/>
                </a:solidFill>
              </a:rPr>
              <a:t>La repetición en las Sagradas Escrituras de una profecía, advertencia o evento, es una advertencia del grado de importancia que el cielo le atribuye a éste. Estos eventos, entonces, son muy importantes ya que se encuentran en las siguientes citas Bíblicas.</a:t>
            </a:r>
            <a:endParaRPr lang="es-CO" sz="2800" dirty="0">
              <a:solidFill>
                <a:prstClr val="black"/>
              </a:solidFill>
            </a:endParaRPr>
          </a:p>
        </p:txBody>
      </p:sp>
      <p:pic>
        <p:nvPicPr>
          <p:cNvPr id="5" name="Picture 2" descr="http://t0.gstatic.com/images?q=tbn:ANd9GcQ51YBJW1uVQ1uHwDI8u0Xg2gvs2iOH17mCPNipelA_OmLX4OKB"/>
          <p:cNvPicPr>
            <a:picLocks noChangeAspect="1" noChangeArrowheads="1"/>
          </p:cNvPicPr>
          <p:nvPr/>
        </p:nvPicPr>
        <p:blipFill>
          <a:blip r:embed="rId2" cstate="print"/>
          <a:srcRect/>
          <a:stretch>
            <a:fillRect/>
          </a:stretch>
        </p:blipFill>
        <p:spPr bwMode="auto">
          <a:xfrm>
            <a:off x="5868144" y="2852936"/>
            <a:ext cx="3275856" cy="3456384"/>
          </a:xfrm>
          <a:prstGeom prst="rect">
            <a:avLst/>
          </a:prstGeom>
          <a:noFill/>
        </p:spPr>
      </p:pic>
    </p:spTree>
    <p:extLst>
      <p:ext uri="{BB962C8B-B14F-4D97-AF65-F5344CB8AC3E}">
        <p14:creationId xmlns:p14="http://schemas.microsoft.com/office/powerpoint/2010/main" val="85806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Autofit/>
          </a:bodyPr>
          <a:lstStyle/>
          <a:p>
            <a:r>
              <a:rPr lang="es-CO" sz="4000" b="1" i="1" dirty="0" smtClean="0">
                <a:latin typeface="Agency FB" pitchFamily="34" charset="0"/>
              </a:rPr>
              <a:t>Citas Bíblicas que corroboran estas profecías</a:t>
            </a:r>
            <a:endParaRPr lang="es-CO" sz="4000" b="1" i="1" dirty="0">
              <a:latin typeface="Agency FB" pitchFamily="34" charset="0"/>
            </a:endParaRPr>
          </a:p>
        </p:txBody>
      </p:sp>
      <p:sp>
        <p:nvSpPr>
          <p:cNvPr id="3" name="2 Marcador de contenido"/>
          <p:cNvSpPr>
            <a:spLocks noGrp="1"/>
          </p:cNvSpPr>
          <p:nvPr>
            <p:ph idx="1"/>
          </p:nvPr>
        </p:nvSpPr>
        <p:spPr>
          <a:xfrm>
            <a:off x="457200" y="1600200"/>
            <a:ext cx="8229600" cy="4925144"/>
          </a:xfrm>
          <a:gradFill>
            <a:gsLst>
              <a:gs pos="5800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85000" lnSpcReduction="10000"/>
          </a:bodyPr>
          <a:lstStyle/>
          <a:p>
            <a:pPr>
              <a:buNone/>
            </a:pPr>
            <a:r>
              <a:rPr lang="es-CO" dirty="0" smtClean="0"/>
              <a:t>   </a:t>
            </a:r>
            <a:r>
              <a:rPr lang="es-CO" sz="3500" b="1" dirty="0" smtClean="0">
                <a:solidFill>
                  <a:srgbClr val="FF0000"/>
                </a:solidFill>
              </a:rPr>
              <a:t> Isaías 24:21-23.</a:t>
            </a:r>
            <a:r>
              <a:rPr lang="es-CO" dirty="0" smtClean="0"/>
              <a:t> En aquél día, El Eterno castigará en el cielo, el ejercito del cielo; y en la tierra, a los reyes de la tierra. Y serán amontonados como se amontonan los encarcelados en mazmorra. Y en prisión quedarán encarcelados, y serán castigados después de muchos días-mil años-.</a:t>
            </a:r>
          </a:p>
          <a:p>
            <a:pPr>
              <a:buNone/>
            </a:pPr>
            <a:endParaRPr lang="es-CO" dirty="0" smtClean="0"/>
          </a:p>
          <a:p>
            <a:pPr>
              <a:buNone/>
            </a:pPr>
            <a:r>
              <a:rPr lang="es-CO" dirty="0" smtClean="0"/>
              <a:t>     </a:t>
            </a:r>
            <a:r>
              <a:rPr lang="es-CO" dirty="0" smtClean="0">
                <a:solidFill>
                  <a:srgbClr val="0070C0"/>
                </a:solidFill>
              </a:rPr>
              <a:t>La luna se avergonzará, y el sol se confundirá, cuando el Eterno Todopoderoso reine en el monte Sión y en Jerusalén, y ante sus ancianos manifieste su gloria. </a:t>
            </a:r>
          </a:p>
          <a:p>
            <a:pPr>
              <a:buNone/>
            </a:pPr>
            <a:r>
              <a:rPr lang="es-CO" dirty="0" smtClean="0"/>
              <a:t>    Note que aquí Dios anuncia el juicio final sobre los rebeldes.</a:t>
            </a:r>
          </a:p>
        </p:txBody>
      </p:sp>
    </p:spTree>
    <p:extLst>
      <p:ext uri="{BB962C8B-B14F-4D97-AF65-F5344CB8AC3E}">
        <p14:creationId xmlns:p14="http://schemas.microsoft.com/office/powerpoint/2010/main" val="236962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8568952" cy="6120680"/>
          </a:xfrm>
          <a:gradFill>
            <a:gsLst>
              <a:gs pos="4600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85000" lnSpcReduction="10000"/>
          </a:bodyPr>
          <a:lstStyle/>
          <a:p>
            <a:pPr>
              <a:buNone/>
            </a:pPr>
            <a:r>
              <a:rPr lang="es-CO" dirty="0" smtClean="0"/>
              <a:t>     </a:t>
            </a:r>
            <a:r>
              <a:rPr lang="es-CO" sz="3500" b="1" dirty="0" smtClean="0">
                <a:solidFill>
                  <a:srgbClr val="FF0000"/>
                </a:solidFill>
              </a:rPr>
              <a:t>Joel 2:28-32.</a:t>
            </a:r>
            <a:r>
              <a:rPr lang="es-CO" dirty="0" smtClean="0"/>
              <a:t>”Después de esto, derramaré mi Espíritu sobre toda carne. Vuestros hijos e hijas profetizarán, vuestros ancianos tendrán sueños, y vuestros jóvenes verán visiones. Hasta sobre los siervos y las ciervas derramaré mi Espíritu en aquellos días. </a:t>
            </a:r>
          </a:p>
          <a:p>
            <a:pPr>
              <a:buNone/>
            </a:pPr>
            <a:endParaRPr lang="es-CO" dirty="0" smtClean="0"/>
          </a:p>
          <a:p>
            <a:pPr>
              <a:buNone/>
            </a:pPr>
            <a:r>
              <a:rPr lang="es-CO" dirty="0" smtClean="0"/>
              <a:t>     </a:t>
            </a:r>
            <a:r>
              <a:rPr lang="es-CO" dirty="0" smtClean="0">
                <a:solidFill>
                  <a:srgbClr val="0070C0"/>
                </a:solidFill>
              </a:rPr>
              <a:t>Y mostraré prodigios en el cielo y en la tierra fuego, y columnas de humo. El sol se volverá en tinieblas, y la luna en sangre, antes que venga el día grande y espantoso del Eterno</a:t>
            </a:r>
            <a:r>
              <a:rPr lang="es-CO" dirty="0" smtClean="0"/>
              <a:t>. Y todo el que invoque el nombre del Señor será salvo. Porque en Sión u en Jerusalén habrá salvación, como el Señor ha prometido, y entre los sobrevivientes a quienes Él llame”.  </a:t>
            </a:r>
          </a:p>
          <a:p>
            <a:pPr>
              <a:buNone/>
            </a:pPr>
            <a:r>
              <a:rPr lang="es-CO" dirty="0" smtClean="0"/>
              <a:t>     Esto sucederá cuando Dios actué sobre la tierra.</a:t>
            </a:r>
          </a:p>
          <a:p>
            <a:endParaRPr lang="es-CO" dirty="0"/>
          </a:p>
        </p:txBody>
      </p:sp>
    </p:spTree>
    <p:extLst>
      <p:ext uri="{BB962C8B-B14F-4D97-AF65-F5344CB8AC3E}">
        <p14:creationId xmlns:p14="http://schemas.microsoft.com/office/powerpoint/2010/main" val="2426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61459"/>
          </a:xfrm>
          <a:blipFill>
            <a:blip r:embed="rId2" cstate="print"/>
            <a:tile tx="0" ty="0" sx="100000" sy="100000" flip="none" algn="tl"/>
          </a:blipFill>
        </p:spPr>
        <p:txBody>
          <a:bodyPr>
            <a:normAutofit lnSpcReduction="10000"/>
          </a:bodyPr>
          <a:lstStyle/>
          <a:p>
            <a:pPr algn="ctr">
              <a:buNone/>
            </a:pPr>
            <a:r>
              <a:rPr lang="es-CO" sz="3500" b="1" dirty="0" smtClean="0">
                <a:solidFill>
                  <a:srgbClr val="FF0000"/>
                </a:solidFill>
              </a:rPr>
              <a:t>    Joel 3:9-12. </a:t>
            </a:r>
            <a:r>
              <a:rPr lang="es-CO" dirty="0" smtClean="0"/>
              <a:t>Pregonad esto entre las naciones, pregonad guerra. Despertad a los valientes, acérquense, vengan todos los hombres de guerra. </a:t>
            </a:r>
            <a:r>
              <a:rPr lang="es-CO" dirty="0" smtClean="0">
                <a:solidFill>
                  <a:srgbClr val="0070C0"/>
                </a:solidFill>
              </a:rPr>
              <a:t>Forjad espadas de vuestros azadones, lanzas de vuestras hoces, diga el débil: “Soy fuerte”</a:t>
            </a:r>
            <a:r>
              <a:rPr lang="es-CO" dirty="0" smtClean="0"/>
              <a:t>. </a:t>
            </a:r>
          </a:p>
          <a:p>
            <a:pPr algn="ctr">
              <a:buNone/>
            </a:pPr>
            <a:r>
              <a:rPr lang="es-CO" dirty="0" smtClean="0"/>
              <a:t>    Juntaos pronto, naciones de todas parte, y congregaos. Haz descender, oh Eterno, a tus valientes. Despierten las naciones, y suban al valle de Josafat. Allí me sentaré para juzgar a todas las naciones. </a:t>
            </a:r>
            <a:endParaRPr lang="es-CO" dirty="0"/>
          </a:p>
        </p:txBody>
      </p:sp>
    </p:spTree>
    <p:extLst>
      <p:ext uri="{BB962C8B-B14F-4D97-AF65-F5344CB8AC3E}">
        <p14:creationId xmlns:p14="http://schemas.microsoft.com/office/powerpoint/2010/main" val="475919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08720"/>
            <a:ext cx="8229600" cy="5217443"/>
          </a:xfrm>
        </p:spPr>
        <p:txBody>
          <a:bodyPr>
            <a:normAutofit/>
          </a:bodyPr>
          <a:lstStyle/>
          <a:p>
            <a:pPr algn="ctr">
              <a:buNone/>
            </a:pPr>
            <a:r>
              <a:rPr lang="es-CO" sz="3500" b="1" dirty="0" smtClean="0">
                <a:solidFill>
                  <a:srgbClr val="FF0000"/>
                </a:solidFill>
              </a:rPr>
              <a:t>   Verso 13-15. </a:t>
            </a:r>
            <a:r>
              <a:rPr lang="es-CO" dirty="0" smtClean="0"/>
              <a:t>“Echad la hoz porque la mies está madura. Venid a pisar, porque el lagar está lleno. Rebosan las cubas, porque mucha es la maldad de ellos”. </a:t>
            </a:r>
            <a:r>
              <a:rPr lang="es-CO" dirty="0" smtClean="0">
                <a:solidFill>
                  <a:srgbClr val="0070C0"/>
                </a:solidFill>
              </a:rPr>
              <a:t>¡Muchos pueblos en el valle de la decisión!</a:t>
            </a:r>
            <a:r>
              <a:rPr lang="es-CO" dirty="0" smtClean="0"/>
              <a:t> Porque cerca está el día del Eterno en el valle de la decisión. </a:t>
            </a:r>
            <a:r>
              <a:rPr lang="es-CO" dirty="0" smtClean="0">
                <a:solidFill>
                  <a:srgbClr val="0070C0"/>
                </a:solidFill>
              </a:rPr>
              <a:t>El sol y la luna  se oscurecerán, y las estrellas retraerán su resplandor.</a:t>
            </a:r>
          </a:p>
          <a:p>
            <a:pPr algn="ctr">
              <a:buNone/>
            </a:pPr>
            <a:r>
              <a:rPr lang="es-CO" dirty="0" smtClean="0"/>
              <a:t>    Entre las señales del tiempo del fin- están estas otras-.</a:t>
            </a:r>
          </a:p>
          <a:p>
            <a:endParaRPr lang="es-CO" dirty="0"/>
          </a:p>
        </p:txBody>
      </p:sp>
    </p:spTree>
    <p:extLst>
      <p:ext uri="{BB962C8B-B14F-4D97-AF65-F5344CB8AC3E}">
        <p14:creationId xmlns:p14="http://schemas.microsoft.com/office/powerpoint/2010/main" val="2096828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
                                        <p:tgtEl>
                                          <p:spTgt spid="3">
                                            <p:txEl>
                                              <p:pRg st="1" end="1"/>
                                            </p:txEl>
                                          </p:spTgt>
                                        </p:tgtEl>
                                      </p:cBhvr>
                                    </p:animEffect>
                                    <p:anim calcmode="lin" valueType="num">
                                      <p:cBhvr>
                                        <p:cTn id="17"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gradFill>
            <a:gsLst>
              <a:gs pos="62000">
                <a:srgbClr val="FFEFD1"/>
              </a:gs>
              <a:gs pos="64999">
                <a:srgbClr val="F0EBD5"/>
              </a:gs>
              <a:gs pos="100000">
                <a:srgbClr val="D1C39F"/>
              </a:gs>
            </a:gsLst>
            <a:lin ang="5400000" scaled="0"/>
          </a:gradFill>
        </p:spPr>
        <p:txBody>
          <a:bodyPr>
            <a:normAutofit fontScale="92500" lnSpcReduction="20000"/>
          </a:bodyPr>
          <a:lstStyle/>
          <a:p>
            <a:pPr>
              <a:buNone/>
            </a:pPr>
            <a:r>
              <a:rPr lang="es-CO" dirty="0" smtClean="0"/>
              <a:t>   </a:t>
            </a:r>
            <a:r>
              <a:rPr lang="es-CO" sz="3500" b="1" dirty="0" smtClean="0">
                <a:solidFill>
                  <a:srgbClr val="FF0000"/>
                </a:solidFill>
              </a:rPr>
              <a:t> Mateo 24:29-30.</a:t>
            </a:r>
            <a:r>
              <a:rPr lang="es-CO" dirty="0" smtClean="0"/>
              <a:t> “Enseguida, después de la tribulación de aquellos días-</a:t>
            </a:r>
            <a:r>
              <a:rPr lang="es-CO" dirty="0" smtClean="0">
                <a:solidFill>
                  <a:srgbClr val="0070C0"/>
                </a:solidFill>
              </a:rPr>
              <a:t>está hablando de los 1260 días , del 538 al 1798</a:t>
            </a:r>
            <a:r>
              <a:rPr lang="es-CO" dirty="0" smtClean="0"/>
              <a:t>, el sol se oscurecerá, la luna no dará su resplandor, las estrellas caerán del cielo, y los poderes de los cielos serán sacudidos. </a:t>
            </a:r>
          </a:p>
          <a:p>
            <a:pPr>
              <a:buNone/>
            </a:pPr>
            <a:endParaRPr lang="es-CO" dirty="0" smtClean="0"/>
          </a:p>
          <a:p>
            <a:pPr>
              <a:buNone/>
            </a:pPr>
            <a:r>
              <a:rPr lang="es-CO" dirty="0" smtClean="0"/>
              <a:t>     Y entonces aparecerá en el cielo la señal del Hijo del hombre, y todas las naciones de la tierra lamentarán, y verán al Hijo del Hombre que viene sobre las nubes del cielo, con gran poder y grande majestad”. </a:t>
            </a:r>
          </a:p>
          <a:p>
            <a:pPr>
              <a:buNone/>
            </a:pPr>
            <a:r>
              <a:rPr lang="es-CO" dirty="0" smtClean="0"/>
              <a:t>    Estas serán las Señales de la segunda venida de Cristo.</a:t>
            </a:r>
          </a:p>
        </p:txBody>
      </p:sp>
    </p:spTree>
    <p:extLst>
      <p:ext uri="{BB962C8B-B14F-4D97-AF65-F5344CB8AC3E}">
        <p14:creationId xmlns:p14="http://schemas.microsoft.com/office/powerpoint/2010/main" val="2613077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4)">
                                      <p:cBhvr>
                                        <p:cTn id="2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4906888" cy="6048672"/>
          </a:xfrm>
        </p:spPr>
        <p:txBody>
          <a:bodyPr>
            <a:normAutofit fontScale="92500" lnSpcReduction="20000"/>
          </a:bodyPr>
          <a:lstStyle/>
          <a:p>
            <a:pPr>
              <a:buNone/>
            </a:pPr>
            <a:r>
              <a:rPr lang="es-CO" sz="3600" b="1" dirty="0" smtClean="0">
                <a:solidFill>
                  <a:srgbClr val="FF0000"/>
                </a:solidFill>
              </a:rPr>
              <a:t>   </a:t>
            </a:r>
            <a:r>
              <a:rPr lang="es-CO" sz="4600" b="1" dirty="0" smtClean="0">
                <a:solidFill>
                  <a:srgbClr val="FF0000"/>
                </a:solidFill>
              </a:rPr>
              <a:t> Marcos 13:24-27.</a:t>
            </a:r>
            <a:r>
              <a:rPr lang="es-CO" sz="4100" dirty="0" smtClean="0"/>
              <a:t> </a:t>
            </a:r>
          </a:p>
          <a:p>
            <a:pPr algn="ctr">
              <a:buNone/>
            </a:pPr>
            <a:r>
              <a:rPr lang="es-CO" sz="4100" dirty="0" smtClean="0"/>
              <a:t>    Entonces verán al Hijo del Hombre que vendrá en las nubes con gran poder y gloria. Entonces Él enviará a sus ángeles, y juntará a sus escogidos desde el extremo de la tierra hasta el extremo del cielo”.</a:t>
            </a:r>
          </a:p>
        </p:txBody>
      </p:sp>
      <p:pic>
        <p:nvPicPr>
          <p:cNvPr id="6146" name="Picture 2" descr="http://t0.gstatic.com/images?q=tbn:ANd9GcSVIDyOFjB8gA6ats-9ejK2C4e3HUFUcEyLVe9hmz8Z-IEEbimE"/>
          <p:cNvPicPr>
            <a:picLocks noChangeAspect="1" noChangeArrowheads="1"/>
          </p:cNvPicPr>
          <p:nvPr/>
        </p:nvPicPr>
        <p:blipFill>
          <a:blip r:embed="rId2" cstate="print"/>
          <a:srcRect/>
          <a:stretch>
            <a:fillRect/>
          </a:stretch>
        </p:blipFill>
        <p:spPr bwMode="auto">
          <a:xfrm>
            <a:off x="5580112" y="1196752"/>
            <a:ext cx="3240360" cy="4104456"/>
          </a:xfrm>
          <a:prstGeom prst="rect">
            <a:avLst/>
          </a:prstGeom>
          <a:noFill/>
        </p:spPr>
      </p:pic>
    </p:spTree>
    <p:extLst>
      <p:ext uri="{BB962C8B-B14F-4D97-AF65-F5344CB8AC3E}">
        <p14:creationId xmlns:p14="http://schemas.microsoft.com/office/powerpoint/2010/main" val="123263686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8"/>
            <a:ext cx="6084168" cy="6336704"/>
          </a:xfrm>
        </p:spPr>
        <p:txBody>
          <a:bodyPr>
            <a:normAutofit fontScale="85000" lnSpcReduction="10000"/>
          </a:bodyPr>
          <a:lstStyle/>
          <a:p>
            <a:pPr algn="ctr"/>
            <a:r>
              <a:rPr lang="es-CO" sz="3500" b="1" dirty="0" smtClean="0">
                <a:solidFill>
                  <a:srgbClr val="FF0000"/>
                </a:solidFill>
              </a:rPr>
              <a:t>Lucas 21:25-28.</a:t>
            </a:r>
            <a:r>
              <a:rPr lang="es-CO" dirty="0" smtClean="0"/>
              <a:t> “Habrá señales en el sol, en la luna y en las estrellas. En la tierra las naciones estarán en angustia, perplejas, por el bramido del mar y de las ondas. </a:t>
            </a:r>
          </a:p>
          <a:p>
            <a:pPr algn="ctr">
              <a:buNone/>
            </a:pPr>
            <a:r>
              <a:rPr lang="es-CO" dirty="0" smtClean="0"/>
              <a:t>    Los hombres desfallecerán por el temor y la ansiedad de lo que vendrá sobre la tierra, porque las virtudes del cielo serán conmovidas.</a:t>
            </a:r>
          </a:p>
          <a:p>
            <a:pPr algn="ctr">
              <a:buNone/>
            </a:pPr>
            <a:r>
              <a:rPr lang="es-CO" dirty="0" smtClean="0"/>
              <a:t>    Entonces verán al Hijo del Hombre que viene en una nube, con poder y grande majestad. Cuando estas cosas empiecen a suceder, cobrad ánimo, y levantad vuestra cabeza  porque vuestra redención está cerca”. </a:t>
            </a:r>
          </a:p>
        </p:txBody>
      </p:sp>
      <p:pic>
        <p:nvPicPr>
          <p:cNvPr id="5122" name="Picture 2" descr="http://t2.gstatic.com/images?q=tbn:ANd9GcQjN_rA2Thy3jkQ1TyPElGKMtdi8CtBRDMqpQrobkOXHLROFtncRw"/>
          <p:cNvPicPr>
            <a:picLocks noChangeAspect="1" noChangeArrowheads="1"/>
          </p:cNvPicPr>
          <p:nvPr/>
        </p:nvPicPr>
        <p:blipFill>
          <a:blip r:embed="rId2" cstate="print"/>
          <a:srcRect/>
          <a:stretch>
            <a:fillRect/>
          </a:stretch>
        </p:blipFill>
        <p:spPr bwMode="auto">
          <a:xfrm>
            <a:off x="6084168" y="620688"/>
            <a:ext cx="2808312" cy="3720059"/>
          </a:xfrm>
          <a:prstGeom prst="rect">
            <a:avLst/>
          </a:prstGeom>
          <a:noFill/>
        </p:spPr>
      </p:pic>
      <p:sp>
        <p:nvSpPr>
          <p:cNvPr id="4" name="3 Rectángulo"/>
          <p:cNvSpPr/>
          <p:nvPr/>
        </p:nvSpPr>
        <p:spPr>
          <a:xfrm>
            <a:off x="6084168" y="4581128"/>
            <a:ext cx="2808312" cy="2308324"/>
          </a:xfrm>
          <a:prstGeom prst="rect">
            <a:avLst/>
          </a:prstGeom>
          <a:solidFill>
            <a:srgbClr val="FFFF00"/>
          </a:solidFill>
        </p:spPr>
        <p:txBody>
          <a:bodyPr wrap="square">
            <a:spAutoFit/>
          </a:bodyPr>
          <a:lstStyle/>
          <a:p>
            <a:pPr algn="ctr"/>
            <a:r>
              <a:rPr lang="es-CO" sz="2400" dirty="0">
                <a:solidFill>
                  <a:prstClr val="black"/>
                </a:solidFill>
              </a:rPr>
              <a:t>Este evento es tan importante que los profetas y los apóstoles lo mencionan en sus escritos.</a:t>
            </a:r>
          </a:p>
        </p:txBody>
      </p:sp>
    </p:spTree>
    <p:extLst>
      <p:ext uri="{BB962C8B-B14F-4D97-AF65-F5344CB8AC3E}">
        <p14:creationId xmlns:p14="http://schemas.microsoft.com/office/powerpoint/2010/main" val="3601009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to="" calcmode="lin" valueType="num">
                                      <p:cBhvr>
                                        <p:cTn id="22"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2664296"/>
          </a:xfrm>
          <a:solidFill>
            <a:schemeClr val="accent6">
              <a:lumMod val="20000"/>
              <a:lumOff val="80000"/>
            </a:schemeClr>
          </a:solidFill>
        </p:spPr>
        <p:txBody>
          <a:bodyPr/>
          <a:lstStyle/>
          <a:p>
            <a:pPr algn="ctr">
              <a:buNone/>
            </a:pPr>
            <a:r>
              <a:rPr lang="es-CO" dirty="0" smtClean="0"/>
              <a:t>    Estas señales se consideran-en su orden-”</a:t>
            </a:r>
            <a:r>
              <a:rPr lang="es-CO" dirty="0" smtClean="0">
                <a:solidFill>
                  <a:srgbClr val="0070C0"/>
                </a:solidFill>
              </a:rPr>
              <a:t>después de la tribulación de aquellos días</a:t>
            </a:r>
            <a:r>
              <a:rPr lang="es-CO" dirty="0" smtClean="0"/>
              <a:t>”. O sea después de las persecuciones durante el cuarto y quinto sellos (y sus equivalente a las iglesias). Tiatira, Sardis y Filadelfia. </a:t>
            </a:r>
          </a:p>
          <a:p>
            <a:endParaRPr lang="es-CO" dirty="0"/>
          </a:p>
        </p:txBody>
      </p:sp>
      <p:sp>
        <p:nvSpPr>
          <p:cNvPr id="4" name="3 Flecha derecha"/>
          <p:cNvSpPr/>
          <p:nvPr/>
        </p:nvSpPr>
        <p:spPr>
          <a:xfrm>
            <a:off x="251520" y="4581128"/>
            <a:ext cx="8640960"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prstClr val="white"/>
              </a:solidFill>
            </a:endParaRPr>
          </a:p>
        </p:txBody>
      </p:sp>
      <p:sp>
        <p:nvSpPr>
          <p:cNvPr id="5" name="4 Rectángulo"/>
          <p:cNvSpPr/>
          <p:nvPr/>
        </p:nvSpPr>
        <p:spPr>
          <a:xfrm>
            <a:off x="251520" y="4005064"/>
            <a:ext cx="8424936" cy="523220"/>
          </a:xfrm>
          <a:prstGeom prst="rect">
            <a:avLst/>
          </a:prstGeom>
        </p:spPr>
        <p:txBody>
          <a:bodyPr wrap="square">
            <a:spAutoFit/>
          </a:bodyPr>
          <a:lstStyle/>
          <a:p>
            <a:r>
              <a:rPr lang="es-CO" sz="2800" dirty="0">
                <a:solidFill>
                  <a:prstClr val="black"/>
                </a:solidFill>
              </a:rPr>
              <a:t>Del 538                                      al                                   1844</a:t>
            </a:r>
            <a:endParaRPr lang="es-CO" sz="2800" dirty="0">
              <a:solidFill>
                <a:prstClr val="black"/>
              </a:solidFill>
            </a:endParaRPr>
          </a:p>
        </p:txBody>
      </p:sp>
    </p:spTree>
    <p:extLst>
      <p:ext uri="{BB962C8B-B14F-4D97-AF65-F5344CB8AC3E}">
        <p14:creationId xmlns:p14="http://schemas.microsoft.com/office/powerpoint/2010/main" val="714670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theme/theme1.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1852</Words>
  <Application>Microsoft Office PowerPoint</Application>
  <PresentationFormat>Presentación en pantalla (4:3)</PresentationFormat>
  <Paragraphs>71</Paragraphs>
  <Slides>20</Slides>
  <Notes>0</Notes>
  <HiddenSlides>0</HiddenSlides>
  <MMClips>0</MMClips>
  <ScaleCrop>false</ScaleCrop>
  <HeadingPairs>
    <vt:vector size="4" baseType="variant">
      <vt:variant>
        <vt:lpstr>Tema</vt:lpstr>
      </vt:variant>
      <vt:variant>
        <vt:i4>1</vt:i4>
      </vt:variant>
      <vt:variant>
        <vt:lpstr>Títulos de diapositiva</vt:lpstr>
      </vt:variant>
      <vt:variant>
        <vt:i4>20</vt:i4>
      </vt:variant>
    </vt:vector>
  </HeadingPairs>
  <TitlesOfParts>
    <vt:vector size="21" baseType="lpstr">
      <vt:lpstr>1_Tema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¿Quién es el que abre los sello del libro? </vt:lpstr>
      <vt:lpstr>Presentación de PowerPoint</vt:lpstr>
      <vt:lpstr>Presentación de PowerPoint</vt:lpstr>
      <vt:lpstr>Presentación de PowerPoint</vt:lpstr>
      <vt:lpstr>Citas Bíblicas que corroboran estas profecías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FAMILIA FIERRO CH</dc:creator>
  <cp:lastModifiedBy>FAMILIA FIERRO CH</cp:lastModifiedBy>
  <cp:revision>1</cp:revision>
  <dcterms:created xsi:type="dcterms:W3CDTF">2012-08-27T00:38:20Z</dcterms:created>
  <dcterms:modified xsi:type="dcterms:W3CDTF">2012-08-27T00:38:41Z</dcterms:modified>
</cp:coreProperties>
</file>